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embeddedFontLst>
    <p:embeddedFont>
      <p:font typeface="Proxima Nova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E5C65C8-284E-45E4-9825-EFA304E19064}">
  <a:tblStyle styleId="{EE5C65C8-284E-45E4-9825-EFA304E190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bold.fntdata"/><Relationship Id="rId20" Type="http://schemas.openxmlformats.org/officeDocument/2006/relationships/slide" Target="slides/slide14.xml"/><Relationship Id="rId42" Type="http://schemas.openxmlformats.org/officeDocument/2006/relationships/font" Target="fonts/ProximaNova-boldItalic.fntdata"/><Relationship Id="rId41" Type="http://schemas.openxmlformats.org/officeDocument/2006/relationships/font" Target="fonts/ProximaNova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ProximaNova-regular.fntdata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d7a321099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d7a321099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d7a321099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d7a321099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d7a321099_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d7a321099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d7a321099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d7a321099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d7a321099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d7a321099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d7a321099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d7a321099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d7a321099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d7a321099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d7a321099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d7a321099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d7a321099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d7a321099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d7a321099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d7a321099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d7a321099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d7a321099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d7a321099_0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d7a321099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d7a321099_0_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d7a321099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d7a321099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d7a321099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d7a321099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d7a321099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d7a321099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7d7a321099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d7a321099_0_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d7a321099_0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d7a321099_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7d7a321099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d7a321099_0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d7a321099_0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d7a321099_0_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d7a321099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d7a321099_0_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7d7a321099_0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d7a321099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d7a321099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d7a321099_0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d7a321099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d7a321099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d7a321099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d7a321099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d7a321099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d7a321099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d7a321099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d7a321099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d7a321099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d7a321099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d7a321099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d7a321099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d7a321099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d7a321099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d7a321099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d7a321099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d7a321099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Relationship Id="rId4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image" Target="../media/image2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geeksforgeeks.org/introduction-deep-learning/" TargetMode="External"/><Relationship Id="rId4" Type="http://schemas.openxmlformats.org/officeDocument/2006/relationships/hyperlink" Target="https://towardsdatascience.com/an-introduction-to-deep-learning-af63448c122c" TargetMode="External"/><Relationship Id="rId9" Type="http://schemas.openxmlformats.org/officeDocument/2006/relationships/hyperlink" Target="https://towardsdatascience.com/recurrent-neural-networks-d4642c9bc7ce" TargetMode="External"/><Relationship Id="rId5" Type="http://schemas.openxmlformats.org/officeDocument/2006/relationships/hyperlink" Target="http://introtodeeplearning.com/slides/6S191_MIT_DeepLearning_L1.pdf" TargetMode="External"/><Relationship Id="rId6" Type="http://schemas.openxmlformats.org/officeDocument/2006/relationships/hyperlink" Target="http://neuralnetworksanddeeplearning.com/" TargetMode="External"/><Relationship Id="rId7" Type="http://schemas.openxmlformats.org/officeDocument/2006/relationships/hyperlink" Target="https://pathmind.com/wiki/neural-network" TargetMode="External"/><Relationship Id="rId8" Type="http://schemas.openxmlformats.org/officeDocument/2006/relationships/hyperlink" Target="https://stanford.edu/~shervine/teaching/cs-230/cheatsheet-recurrent-neural-networks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nltk.org/" TargetMode="External"/><Relationship Id="rId4" Type="http://schemas.openxmlformats.org/officeDocument/2006/relationships/hyperlink" Target="https://scikit-learn.org/stable/tutorial/text_analytics/working_with_text_data.html" TargetMode="External"/><Relationship Id="rId10" Type="http://schemas.openxmlformats.org/officeDocument/2006/relationships/hyperlink" Target="https://rare-technologies.com/word2vec-tutorial/" TargetMode="External"/><Relationship Id="rId9" Type="http://schemas.openxmlformats.org/officeDocument/2006/relationships/hyperlink" Target="http://mccormickml.com/2016/04/19/word2vec-tutorial-the-skip-gram-model/" TargetMode="External"/><Relationship Id="rId5" Type="http://schemas.openxmlformats.org/officeDocument/2006/relationships/hyperlink" Target="https://scikit-learn.org/stable/modules/feature_extraction.html" TargetMode="External"/><Relationship Id="rId6" Type="http://schemas.openxmlformats.org/officeDocument/2006/relationships/hyperlink" Target="https://radimrehurek.com/gensim/models/word2vec.html" TargetMode="External"/><Relationship Id="rId7" Type="http://schemas.openxmlformats.org/officeDocument/2006/relationships/hyperlink" Target="https://pathmind.com/wiki/word2vec" TargetMode="External"/><Relationship Id="rId8" Type="http://schemas.openxmlformats.org/officeDocument/2006/relationships/hyperlink" Target="https://towardsdatascience.com/introduction-to-word-embedding-and-word2vec-652d0c2060fa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Deep Learning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DataHacks 2020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Presenter: Victor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Neural Network?</a:t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55875"/>
            <a:ext cx="4012799" cy="30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8425" y="1255700"/>
            <a:ext cx="2667000" cy="320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/>
          <p:nvPr/>
        </p:nvSpPr>
        <p:spPr>
          <a:xfrm>
            <a:off x="4649813" y="2574325"/>
            <a:ext cx="7833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Perceptron?</a:t>
            </a:r>
            <a:endParaRPr/>
          </a:p>
        </p:txBody>
      </p:sp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650" y="1653713"/>
            <a:ext cx="3415975" cy="183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/>
          <p:nvPr/>
        </p:nvSpPr>
        <p:spPr>
          <a:xfrm>
            <a:off x="4180338" y="2285388"/>
            <a:ext cx="7833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7372" y="1301275"/>
            <a:ext cx="2999926" cy="254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Perceptron</a:t>
            </a:r>
            <a:endParaRPr/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13" y="1152475"/>
            <a:ext cx="7741968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Activation Functions</a:t>
            </a:r>
            <a:endParaRPr/>
          </a:p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52113"/>
            <a:ext cx="8520600" cy="321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Importance of Activation Functions</a:t>
            </a:r>
            <a:endParaRPr/>
          </a:p>
        </p:txBody>
      </p:sp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625" y="1152475"/>
            <a:ext cx="7264750" cy="366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</a:t>
            </a:r>
            <a:r>
              <a:rPr lang="en"/>
              <a:t>-Output Perceptron</a:t>
            </a:r>
            <a:endParaRPr/>
          </a:p>
        </p:txBody>
      </p:sp>
      <p:sp>
        <p:nvSpPr>
          <p:cNvPr id="158" name="Google Shape;15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088" y="1152474"/>
            <a:ext cx="8267823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Layer Neural Network</a:t>
            </a:r>
            <a:endParaRPr/>
          </a:p>
        </p:txBody>
      </p:sp>
      <p:sp>
        <p:nvSpPr>
          <p:cNvPr id="165" name="Google Shape;16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777" y="1110463"/>
            <a:ext cx="5610425" cy="350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Neural Networks</a:t>
            </a:r>
            <a:endParaRPr/>
          </a:p>
        </p:txBody>
      </p:sp>
      <p:sp>
        <p:nvSpPr>
          <p:cNvPr id="172" name="Google Shape;17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25" y="1152475"/>
            <a:ext cx="8908549" cy="349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Neural Networks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Optimization</a:t>
            </a:r>
            <a:endParaRPr/>
          </a:p>
        </p:txBody>
      </p:sp>
      <p:sp>
        <p:nvSpPr>
          <p:cNvPr id="184" name="Google Shape;18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000" y="1152475"/>
            <a:ext cx="6690011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Deep Learning?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  <p:sp>
        <p:nvSpPr>
          <p:cNvPr id="191" name="Google Shape;191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50" y="1152475"/>
            <a:ext cx="7476102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  <p:sp>
        <p:nvSpPr>
          <p:cNvPr id="198" name="Google Shape;198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125" y="1435187"/>
            <a:ext cx="8520598" cy="2850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Putting It All Together</a:t>
            </a:r>
            <a:endParaRPr/>
          </a:p>
        </p:txBody>
      </p:sp>
      <p:sp>
        <p:nvSpPr>
          <p:cNvPr id="205" name="Google Shape;205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125" y="1039349"/>
            <a:ext cx="7973759" cy="364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Prevent Overfitting</a:t>
            </a:r>
            <a:endParaRPr/>
          </a:p>
        </p:txBody>
      </p:sp>
      <p:sp>
        <p:nvSpPr>
          <p:cNvPr id="212" name="Google Shape;212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125" y="1142736"/>
            <a:ext cx="7789757" cy="343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for NLP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Networks (CNNs)</a:t>
            </a:r>
            <a:endParaRPr/>
          </a:p>
        </p:txBody>
      </p:sp>
      <p:sp>
        <p:nvSpPr>
          <p:cNvPr id="224" name="Google Shape;224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Mainly used for computer vision tasks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image recognition, object detection, etc.</a:t>
            </a:r>
            <a:endParaRPr/>
          </a:p>
        </p:txBody>
      </p:sp>
      <p:pic>
        <p:nvPicPr>
          <p:cNvPr id="225" name="Google Shape;2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250" y="1987175"/>
            <a:ext cx="7649501" cy="258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Recurrent Neural Networks (RNNs)</a:t>
            </a:r>
            <a:endParaRPr/>
          </a:p>
        </p:txBody>
      </p:sp>
      <p:sp>
        <p:nvSpPr>
          <p:cNvPr id="231" name="Google Shape;231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Mainly used for NLP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Language modeling, </a:t>
            </a:r>
            <a:r>
              <a:rPr b="1" lang="en"/>
              <a:t>word embeddings</a:t>
            </a:r>
            <a:r>
              <a:rPr lang="en"/>
              <a:t>, etc.</a:t>
            </a:r>
            <a:endParaRPr/>
          </a:p>
        </p:txBody>
      </p:sp>
      <p:pic>
        <p:nvPicPr>
          <p:cNvPr id="232" name="Google Shape;23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075" y="1874003"/>
            <a:ext cx="8307848" cy="261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Representing Text Data</a:t>
            </a:r>
            <a:endParaRPr/>
          </a:p>
        </p:txBody>
      </p:sp>
      <p:sp>
        <p:nvSpPr>
          <p:cNvPr id="238" name="Google Shape;238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Idea: Each word is vectorized (converting text into numbers)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take each sentence and convert it into a vector of size (number of unique words in all sentences)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goal is to get similar sentences closer together in a high dimensional vector space</a:t>
            </a:r>
            <a:endParaRPr/>
          </a:p>
        </p:txBody>
      </p:sp>
      <p:pic>
        <p:nvPicPr>
          <p:cNvPr id="239" name="Google Shape;2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5200" y="2359225"/>
            <a:ext cx="4064200" cy="19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750" y="2237763"/>
            <a:ext cx="3407850" cy="21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Bag of Words (BOW)</a:t>
            </a:r>
            <a:endParaRPr/>
          </a:p>
        </p:txBody>
      </p:sp>
      <p:sp>
        <p:nvSpPr>
          <p:cNvPr id="246" name="Google Shape;246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 1: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Dictionary = {the, cat, sat, dog, orange, apple, grape}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Sentence 1 = “The cat sat”					vec1 = [1, 1, 1, 0, 0, 0, 0]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Sentence 2 = “The dog sat”					vec2 = [1, 0, 1, 1, 0, 0, 0]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Sentence 3 = “Orange, apple, grape”			vec3 = [0, 0, 0, 0, 1, 1, 1]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 2:</a:t>
            </a:r>
            <a:endParaRPr/>
          </a:p>
        </p:txBody>
      </p:sp>
      <p:pic>
        <p:nvPicPr>
          <p:cNvPr descr="Image result for bag of words" id="247" name="Google Shape;24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3338" y="3200150"/>
            <a:ext cx="3459276" cy="128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2625" y="218625"/>
            <a:ext cx="1852575" cy="1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Embeddings</a:t>
            </a:r>
            <a:endParaRPr/>
          </a:p>
        </p:txBody>
      </p:sp>
      <p:sp>
        <p:nvSpPr>
          <p:cNvPr id="254" name="Google Shape;254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61075"/>
            <a:ext cx="3849024" cy="199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9625" y="1946150"/>
            <a:ext cx="4572674" cy="18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Deep Learning?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16"/>
            <a:ext cx="9144001" cy="3935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Word2Vec</a:t>
            </a:r>
            <a:endParaRPr/>
          </a:p>
        </p:txBody>
      </p:sp>
      <p:sp>
        <p:nvSpPr>
          <p:cNvPr id="262" name="Google Shape;262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Word2vec is a framework aimed at learning word embeddings by estimating the likelihood that a given word is surrounded by other words</a:t>
            </a:r>
            <a:endParaRPr/>
          </a:p>
        </p:txBody>
      </p:sp>
      <p:pic>
        <p:nvPicPr>
          <p:cNvPr id="263" name="Google Shape;26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06175"/>
            <a:ext cx="8520600" cy="2662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Sources</a:t>
            </a:r>
            <a:endParaRPr/>
          </a:p>
        </p:txBody>
      </p:sp>
      <p:sp>
        <p:nvSpPr>
          <p:cNvPr id="269" name="Google Shape;269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Introduction to Deep Learning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An Introduction to Deep Learning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Introduction to Deep Learning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Neural networks and deep learning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A Beginner's Guide to Neural Networks and Deep Learning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CS 230 - Recurrent Neural Networks Cheatsheet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Recurrent Neural Networks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NLP Resources</a:t>
            </a:r>
            <a:endParaRPr/>
          </a:p>
        </p:txBody>
      </p:sp>
      <p:sp>
        <p:nvSpPr>
          <p:cNvPr id="275" name="Google Shape;275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Natural Language Toolkit — NLTK 3.4.5 documentation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Working With Text Data — scikit-learn 0.22.1 documentation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6.2. Feature extraction — scikit-learn 0.22.1 documentation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gensim: models.word2vec – Word2vec embeddings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A Beginner's Guide to Word2Vec and Neural Word Embeddings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Introduction to Word Embedding and Word2Vec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1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Word2Vec Tutorial - The Skip-Gram Model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1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Word2vec Tutorial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Deep Learning?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like any other ML model, we are given input X and want to predict output Y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Email Spam Detection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X = email text body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Y = {Spam, Not Spam}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Stock Price Prediction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X = series of stock prices from the last week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Y = stock price for tomorrow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Cat/Dog Image Classification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X = image (series of pixel values)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Y = {Cat, Dog}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However, the difficulty in a lot of ML problems is feature selection/extraction!</a:t>
            </a:r>
            <a:endParaRPr b="1"/>
          </a:p>
        </p:txBody>
      </p:sp>
      <p:sp>
        <p:nvSpPr>
          <p:cNvPr id="79" name="Google Shape;79;p16"/>
          <p:cNvSpPr/>
          <p:nvPr/>
        </p:nvSpPr>
        <p:spPr>
          <a:xfrm>
            <a:off x="5422825" y="2134975"/>
            <a:ext cx="2453100" cy="145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b="0" l="19599" r="15524" t="0"/>
          <a:stretch/>
        </p:blipFill>
        <p:spPr>
          <a:xfrm>
            <a:off x="5492537" y="2268950"/>
            <a:ext cx="2313675" cy="118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Deep Learning?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863" y="1017725"/>
            <a:ext cx="8384273" cy="3795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Deep Learning Special?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94" name="Google Shape;94;p18"/>
          <p:cNvGraphicFramePr/>
          <p:nvPr/>
        </p:nvGraphicFramePr>
        <p:xfrm>
          <a:off x="952500" y="15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{EE5C65C8-284E-45E4-9825-EFA304E19064}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Machine Learning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Deep Learning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Works on small datasets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Works on large datasets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Works on low-end computers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Dependent on high-end computer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Takes less time to train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Takes more time to train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Takes more time to test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Takes less time to test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Deep Learning Special?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8520599" cy="3843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Deep Learning Work?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Deep Learning Work?</a:t>
            </a:r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375" y="1017725"/>
            <a:ext cx="6459251" cy="387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